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89C16F-8A81-4928-AF22-2F57FE60B32F}" type="datetimeFigureOut">
              <a:rPr lang="ru-RU" smtClean="0"/>
              <a:t>21.05.2025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63027A-28CD-4286-BB51-F323A1615481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login.consultant.ru/link/?req=doc&amp;base=LAW&amp;n=443852&amp;dst=100101" TargetMode="External"/><Relationship Id="rId2" Type="http://schemas.openxmlformats.org/officeDocument/2006/relationships/hyperlink" Target="https://login.consultant.ru/link/?req=doc&amp;base=LAW&amp;n=443852&amp;dst=43" TargetMode="External"/><Relationship Id="rId1" Type="http://schemas.openxmlformats.org/officeDocument/2006/relationships/slideLayout" Target="../slideLayouts/slideLayout1.xml"/><Relationship Id="rId5" Type="http://schemas.openxmlformats.org/officeDocument/2006/relationships/hyperlink" Target="https://login.consultant.ru/link/?req=doc&amp;base=LAW&amp;n=477658&amp;dst=100158" TargetMode="External"/><Relationship Id="rId4" Type="http://schemas.openxmlformats.org/officeDocument/2006/relationships/hyperlink" Target="https://login.consultant.ru/link/?req=doc&amp;base=LAW&amp;n=443852&amp;dst=100107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23528" y="0"/>
            <a:ext cx="8568952" cy="548680"/>
          </a:xfrm>
        </p:spPr>
        <p:txBody>
          <a:bodyPr>
            <a:normAutofit/>
          </a:bodyPr>
          <a:lstStyle/>
          <a:p>
            <a:r>
              <a:rPr lang="ru-RU" sz="2000" b="1" dirty="0" smtClean="0">
                <a:solidFill>
                  <a:srgbClr val="C00000"/>
                </a:solidFill>
              </a:rPr>
              <a:t>ОСНОВАНИЯ ДЛЯ ВНЕСЕНИЯ ИЗМЕНЕНИЙ В ЛНА  ПО ПРОГРАММАМ СПО:</a:t>
            </a:r>
            <a:endParaRPr lang="ru-RU" sz="2000" b="1" dirty="0">
              <a:solidFill>
                <a:srgbClr val="C0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95536" y="476672"/>
            <a:ext cx="8496944" cy="5832648"/>
          </a:xfrm>
        </p:spPr>
        <p:txBody>
          <a:bodyPr>
            <a:noAutofit/>
          </a:bodyPr>
          <a:lstStyle/>
          <a:p>
            <a:r>
              <a:rPr lang="ru-RU" sz="1400" b="1" dirty="0">
                <a:solidFill>
                  <a:schemeClr val="tx1"/>
                </a:solidFill>
              </a:rPr>
              <a:t>МИНИСТЕРСТВО ПРОСВЕЩЕНИЯ РОССИЙСКОЙ ФЕДЕРАЦИИ</a:t>
            </a:r>
          </a:p>
          <a:p>
            <a:r>
              <a:rPr lang="ru-RU" sz="1400" b="1" dirty="0" smtClean="0">
                <a:solidFill>
                  <a:schemeClr val="tx1"/>
                </a:solidFill>
              </a:rPr>
              <a:t>ПРИКАЗЫ</a:t>
            </a:r>
            <a:endParaRPr lang="ru-RU" sz="1400" b="1" dirty="0">
              <a:solidFill>
                <a:schemeClr val="tx1"/>
              </a:solidFill>
            </a:endParaRPr>
          </a:p>
          <a:p>
            <a:r>
              <a:rPr lang="ru-RU" sz="1400" b="1" dirty="0">
                <a:solidFill>
                  <a:schemeClr val="tx1"/>
                </a:solidFill>
              </a:rPr>
              <a:t>от 24 апреля 2024 г. N </a:t>
            </a:r>
            <a:r>
              <a:rPr lang="ru-RU" sz="1400" b="1" dirty="0" smtClean="0">
                <a:solidFill>
                  <a:schemeClr val="tx1"/>
                </a:solidFill>
              </a:rPr>
              <a:t>272;  от </a:t>
            </a:r>
            <a:r>
              <a:rPr lang="ru-RU" sz="1400" b="1" dirty="0">
                <a:solidFill>
                  <a:schemeClr val="tx1"/>
                </a:solidFill>
              </a:rPr>
              <a:t>22 ноября 2024 г. N 812</a:t>
            </a:r>
          </a:p>
          <a:p>
            <a:r>
              <a:rPr lang="ru-RU" sz="1400" b="1" dirty="0" smtClean="0">
                <a:solidFill>
                  <a:schemeClr val="tx1"/>
                </a:solidFill>
              </a:rPr>
              <a:t>О </a:t>
            </a:r>
            <a:r>
              <a:rPr lang="ru-RU" sz="1400" b="1" dirty="0">
                <a:solidFill>
                  <a:schemeClr val="tx1"/>
                </a:solidFill>
              </a:rPr>
              <a:t>ВНЕСЕНИИ ИЗМЕНЕНИЙ</a:t>
            </a:r>
          </a:p>
          <a:p>
            <a:r>
              <a:rPr lang="ru-RU" sz="1400" b="1" dirty="0">
                <a:solidFill>
                  <a:schemeClr val="tx1"/>
                </a:solidFill>
              </a:rPr>
              <a:t>В ПОРЯДОК ПРОВЕДЕНИЯ ГОСУДАРСТВЕННОЙ ИТОГОВОЙ АТТЕСТАЦИИ</a:t>
            </a:r>
          </a:p>
          <a:p>
            <a:r>
              <a:rPr lang="ru-RU" sz="1400" b="1" dirty="0">
                <a:solidFill>
                  <a:schemeClr val="tx1"/>
                </a:solidFill>
              </a:rPr>
              <a:t>ПО ОБРАЗОВАТЕЛЬНЫМ ПРОГРАММАМ СРЕДНЕГО ПРОФЕССИОНАЛЬНОГО</a:t>
            </a:r>
          </a:p>
          <a:p>
            <a:r>
              <a:rPr lang="ru-RU" sz="1400" b="1" dirty="0">
                <a:solidFill>
                  <a:schemeClr val="tx1"/>
                </a:solidFill>
              </a:rPr>
              <a:t>ОБРАЗОВАНИЯ, УТВЕРЖДЕННЫЙ ПРИКАЗОМ МИНИСТЕРСТВА ПРОСВЕЩЕНИЯ</a:t>
            </a:r>
          </a:p>
          <a:p>
            <a:r>
              <a:rPr lang="ru-RU" sz="1400" b="1" dirty="0" smtClean="0">
                <a:solidFill>
                  <a:schemeClr val="tx1"/>
                </a:solidFill>
              </a:rPr>
              <a:t>РОССИЙСКОЙ ФЕДЕРАЦИИ </a:t>
            </a:r>
            <a:r>
              <a:rPr lang="ru-RU" sz="1400" dirty="0" smtClean="0">
                <a:solidFill>
                  <a:schemeClr val="tx1"/>
                </a:solidFill>
              </a:rPr>
              <a:t>ОТ </a:t>
            </a:r>
            <a:r>
              <a:rPr lang="ru-RU" sz="1400" dirty="0">
                <a:solidFill>
                  <a:schemeClr val="tx1"/>
                </a:solidFill>
              </a:rPr>
              <a:t>8 НОЯБРЯ 2021 Г. N </a:t>
            </a:r>
            <a:r>
              <a:rPr lang="ru-RU" sz="1400" dirty="0" smtClean="0">
                <a:solidFill>
                  <a:schemeClr val="tx1"/>
                </a:solidFill>
              </a:rPr>
              <a:t>800</a:t>
            </a:r>
          </a:p>
          <a:p>
            <a:r>
              <a:rPr lang="ru-RU" sz="1600" b="1" dirty="0" smtClean="0">
                <a:solidFill>
                  <a:srgbClr val="C00000"/>
                </a:solidFill>
              </a:rPr>
              <a:t>ИЗМЕНЕНИЯ</a:t>
            </a:r>
            <a:r>
              <a:rPr lang="ru-RU" sz="1600" b="1" dirty="0">
                <a:solidFill>
                  <a:srgbClr val="C00000"/>
                </a:solidFill>
              </a:rPr>
              <a:t>:</a:t>
            </a:r>
          </a:p>
          <a:p>
            <a:pPr marL="342900" indent="-342900" algn="l">
              <a:buAutoNum type="arabicPeriod"/>
            </a:pPr>
            <a:r>
              <a:rPr lang="ru-RU" sz="1600" dirty="0" smtClean="0">
                <a:hlinkClick r:id="rId2"/>
              </a:rPr>
              <a:t>Абзац </a:t>
            </a:r>
            <a:r>
              <a:rPr lang="ru-RU" sz="1600" dirty="0">
                <a:hlinkClick r:id="rId2"/>
              </a:rPr>
              <a:t>первый пункта 20</a:t>
            </a:r>
            <a:r>
              <a:rPr lang="ru-RU" sz="1600" dirty="0"/>
              <a:t> </a:t>
            </a:r>
            <a:r>
              <a:rPr lang="ru-RU" sz="1600" dirty="0" smtClean="0"/>
              <a:t>дополнить </a:t>
            </a:r>
            <a:r>
              <a:rPr lang="ru-RU" sz="1600" dirty="0"/>
              <a:t>словами </a:t>
            </a:r>
            <a:r>
              <a:rPr lang="ru-RU" sz="1600" dirty="0">
                <a:solidFill>
                  <a:schemeClr val="tx1"/>
                </a:solidFill>
              </a:rPr>
              <a:t>"условия привлечения добровольцев (волонтеров) (при необходимости</a:t>
            </a:r>
            <a:r>
              <a:rPr lang="ru-RU" sz="1600" dirty="0" smtClean="0">
                <a:solidFill>
                  <a:schemeClr val="tx1"/>
                </a:solidFill>
              </a:rPr>
              <a:t>),".</a:t>
            </a:r>
          </a:p>
          <a:p>
            <a:pPr marL="342900" indent="-342900" algn="l">
              <a:buAutoNum type="arabicPeriod"/>
            </a:pPr>
            <a:r>
              <a:rPr lang="ru-RU" sz="1600" dirty="0" smtClean="0"/>
              <a:t> </a:t>
            </a:r>
            <a:r>
              <a:rPr lang="ru-RU" sz="1600" dirty="0">
                <a:hlinkClick r:id="rId3"/>
              </a:rPr>
              <a:t>Пункт 35</a:t>
            </a:r>
            <a:r>
              <a:rPr lang="ru-RU" sz="1600" dirty="0"/>
              <a:t> дополнить подпунктом "</a:t>
            </a:r>
            <a:r>
              <a:rPr lang="ru-RU" sz="1600" dirty="0" err="1"/>
              <a:t>д</a:t>
            </a:r>
            <a:r>
              <a:rPr lang="ru-RU" sz="1600" dirty="0"/>
              <a:t>" следующего содержания:</a:t>
            </a:r>
          </a:p>
          <a:p>
            <a:pPr algn="l"/>
            <a:r>
              <a:rPr lang="ru-RU" sz="1600" dirty="0">
                <a:solidFill>
                  <a:schemeClr val="tx1"/>
                </a:solidFill>
              </a:rPr>
              <a:t>"</a:t>
            </a:r>
            <a:r>
              <a:rPr lang="ru-RU" sz="1600" dirty="0" err="1">
                <a:solidFill>
                  <a:schemeClr val="tx1"/>
                </a:solidFill>
              </a:rPr>
              <a:t>д</a:t>
            </a:r>
            <a:r>
              <a:rPr lang="ru-RU" sz="1600" dirty="0">
                <a:solidFill>
                  <a:schemeClr val="tx1"/>
                </a:solidFill>
              </a:rPr>
              <a:t>) добровольцы (волонтеры), привлекаемые к проведению демонстрационного экзамена (по решению образовательной организации).".</a:t>
            </a:r>
          </a:p>
          <a:p>
            <a:pPr algn="l"/>
            <a:r>
              <a:rPr lang="ru-RU" sz="1600" dirty="0"/>
              <a:t>3. </a:t>
            </a:r>
            <a:r>
              <a:rPr lang="ru-RU" sz="1600" dirty="0">
                <a:hlinkClick r:id="rId4"/>
              </a:rPr>
              <a:t>Пункт 36</a:t>
            </a:r>
            <a:r>
              <a:rPr lang="ru-RU" sz="1600" dirty="0"/>
              <a:t> дополнить абзацем следующего содержания:</a:t>
            </a:r>
          </a:p>
          <a:p>
            <a:pPr algn="l"/>
            <a:r>
              <a:rPr lang="ru-RU" sz="1600" dirty="0">
                <a:solidFill>
                  <a:schemeClr val="tx1"/>
                </a:solidFill>
              </a:rPr>
              <a:t>"Добровольцы (волонтеры) взаимодействуют с выпускниками в соответствии с условиями, установленными комплектом оценочной документации.".</a:t>
            </a:r>
          </a:p>
          <a:p>
            <a:pPr algn="l"/>
            <a:r>
              <a:rPr lang="ru-RU" sz="1600" dirty="0" smtClean="0"/>
              <a:t>4. Внести </a:t>
            </a:r>
            <a:r>
              <a:rPr lang="ru-RU" sz="1600" dirty="0"/>
              <a:t>изменение в </a:t>
            </a:r>
            <a:r>
              <a:rPr lang="ru-RU" sz="1600" dirty="0">
                <a:hlinkClick r:id="rId5"/>
              </a:rPr>
              <a:t>пункт </a:t>
            </a:r>
            <a:r>
              <a:rPr lang="ru-RU" sz="1600" dirty="0" smtClean="0">
                <a:hlinkClick r:id="rId5"/>
              </a:rPr>
              <a:t>63</a:t>
            </a:r>
            <a:r>
              <a:rPr lang="ru-RU" sz="1600" dirty="0" smtClean="0"/>
              <a:t>, </a:t>
            </a:r>
            <a:r>
              <a:rPr lang="ru-RU" sz="1600" dirty="0"/>
              <a:t>изложив его в следующей редакции:</a:t>
            </a:r>
          </a:p>
          <a:p>
            <a:pPr algn="l"/>
            <a:r>
              <a:rPr lang="ru-RU" sz="1600" dirty="0">
                <a:solidFill>
                  <a:schemeClr val="tx1"/>
                </a:solidFill>
              </a:rPr>
              <a:t>"63. Статус победителя, призера финала чемпионата по профессиональному мастерству "Профессионалы" и финала чемпионата высоких технологий по профилю осваиваемой образовательной программы среднего профессионального образования засчитывается выпускнику в качестве оценки "отлично" по демонстрационному экзамену в рамках проведения ГИА по данной образовательной программе среднего профессионального образования.".</a:t>
            </a:r>
          </a:p>
          <a:p>
            <a:endParaRPr lang="ru-RU" sz="1400" dirty="0" smtClean="0"/>
          </a:p>
          <a:p>
            <a:endParaRPr lang="ru-RU" sz="1400" dirty="0" smtClean="0"/>
          </a:p>
          <a:p>
            <a:endParaRPr lang="ru-RU" sz="1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226</TotalTime>
  <Words>202</Words>
  <Application>Microsoft Office PowerPoint</Application>
  <PresentationFormat>Экран (4:3)</PresentationFormat>
  <Paragraphs>18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ОСНОВАНИЯ ДЛЯ ВНЕСЕНИЯ ИЗМЕНЕНИЙ В ЛНА  ПО ПРОГРАММАМ СПО:</vt:lpstr>
      <vt:lpstr>Слайд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Основания для внесения изменений в ЛНА  по</dc:title>
  <dc:creator>Usr2</dc:creator>
  <cp:lastModifiedBy>Usr2</cp:lastModifiedBy>
  <cp:revision>23</cp:revision>
  <dcterms:created xsi:type="dcterms:W3CDTF">2025-05-21T07:00:29Z</dcterms:created>
  <dcterms:modified xsi:type="dcterms:W3CDTF">2025-05-21T10:47:03Z</dcterms:modified>
</cp:coreProperties>
</file>

<file path=docProps/thumbnail.jpeg>
</file>